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95" r:id="rId2"/>
    <p:sldId id="257" r:id="rId3"/>
    <p:sldId id="265" r:id="rId4"/>
    <p:sldId id="266" r:id="rId5"/>
    <p:sldId id="267" r:id="rId6"/>
    <p:sldId id="268" r:id="rId7"/>
    <p:sldId id="270" r:id="rId8"/>
    <p:sldId id="271" r:id="rId9"/>
    <p:sldId id="290" r:id="rId10"/>
    <p:sldId id="291" r:id="rId11"/>
    <p:sldId id="292" r:id="rId12"/>
    <p:sldId id="293" r:id="rId13"/>
    <p:sldId id="281" r:id="rId14"/>
    <p:sldId id="282" r:id="rId15"/>
    <p:sldId id="289" r:id="rId16"/>
    <p:sldId id="283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94" r:id="rId25"/>
  </p:sldIdLst>
  <p:sldSz cx="12192000" cy="6858000"/>
  <p:notesSz cx="6858000" cy="9144000"/>
  <p:embeddedFontLst>
    <p:embeddedFont>
      <p:font typeface="Almoni Neue DL 4.0 AAA Black" panose="020B0604020202020204" charset="-79"/>
      <p:bold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lmoni Neue DL 4.0 AAA" panose="020B0604020202020204" charset="-79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Segoe UI Symbol" panose="020B0502040204020203" pitchFamily="34" charset="0"/>
      <p:regular r:id="rId37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גיליון1!$D$9</c:f>
              <c:strCache>
                <c:ptCount val="1"/>
                <c:pt idx="0">
                  <c:v>מספר תחנות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7D6E-4618-92F6-885376962508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7D6E-4618-92F6-88537696250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7D6E-4618-92F6-885376962508}"/>
              </c:ext>
            </c:extLst>
          </c:dPt>
          <c:dPt>
            <c:idx val="4"/>
            <c:invertIfNegative val="0"/>
            <c:bubble3D val="0"/>
            <c:spPr>
              <a:solidFill>
                <a:srgbClr val="4472C4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4-7D6E-4618-92F6-885376962508}"/>
              </c:ext>
            </c:extLst>
          </c:dPt>
          <c:dPt>
            <c:idx val="5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6-7D6E-4618-92F6-885376962508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5-7D6E-4618-92F6-88537696250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גיליון1!$C$10:$C$16</c:f>
              <c:strCache>
                <c:ptCount val="7"/>
                <c:pt idx="0">
                  <c:v>פז</c:v>
                </c:pt>
                <c:pt idx="1">
                  <c:v>דלק</c:v>
                </c:pt>
                <c:pt idx="2">
                  <c:v>סונול</c:v>
                </c:pt>
                <c:pt idx="3">
                  <c:v>דור אלון</c:v>
                </c:pt>
                <c:pt idx="4">
                  <c:v>טן</c:v>
                </c:pt>
                <c:pt idx="5">
                  <c:v>סד"ש</c:v>
                </c:pt>
                <c:pt idx="6">
                  <c:v>מיקה</c:v>
                </c:pt>
              </c:strCache>
            </c:strRef>
          </c:cat>
          <c:val>
            <c:numRef>
              <c:f>גיליון1!$D$10:$D$16</c:f>
              <c:numCache>
                <c:formatCode>General</c:formatCode>
                <c:ptCount val="7"/>
                <c:pt idx="0">
                  <c:v>270</c:v>
                </c:pt>
                <c:pt idx="1">
                  <c:v>240</c:v>
                </c:pt>
                <c:pt idx="2">
                  <c:v>216</c:v>
                </c:pt>
                <c:pt idx="3">
                  <c:v>210</c:v>
                </c:pt>
                <c:pt idx="4">
                  <c:v>50</c:v>
                </c:pt>
                <c:pt idx="5">
                  <c:v>28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E-4618-92F6-885376962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633024"/>
        <c:axId val="185638912"/>
      </c:barChart>
      <c:catAx>
        <c:axId val="185633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5638912"/>
        <c:crosses val="autoZero"/>
        <c:auto val="1"/>
        <c:lblAlgn val="ctr"/>
        <c:lblOffset val="100"/>
        <c:noMultiLvlLbl val="0"/>
      </c:catAx>
      <c:valAx>
        <c:axId val="185638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633024"/>
        <c:crosses val="autoZero"/>
        <c:crossBetween val="between"/>
      </c:valAx>
      <c:spPr>
        <a:solidFill>
          <a:schemeClr val="bg2">
            <a:lumMod val="90000"/>
          </a:schemeClr>
        </a:solidFill>
      </c:spPr>
    </c:plotArea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>
      <a:solidFill>
        <a:schemeClr val="tx1"/>
      </a:solidFill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0.43679</cdr:x>
      <cdr:y>0.22848</cdr:y>
    </cdr:from>
    <cdr:to>
      <cdr:x>0.59286</cdr:x>
      <cdr:y>1</cdr:y>
    </cdr:to>
    <cdr:sp macro="" textlink="">
      <cdr:nvSpPr>
        <cdr:cNvPr id="2" name="אליפסה 1">
          <a:extLst xmlns:a="http://schemas.openxmlformats.org/drawingml/2006/main">
            <a:ext uri="{FF2B5EF4-FFF2-40B4-BE49-F238E27FC236}">
              <a16:creationId xmlns:a16="http://schemas.microsoft.com/office/drawing/2014/main" id="{B9C40C3B-8563-4FFF-B136-18D5F70A67F9}"/>
            </a:ext>
          </a:extLst>
        </cdr:cNvPr>
        <cdr:cNvSpPr/>
      </cdr:nvSpPr>
      <cdr:spPr>
        <a:xfrm xmlns:a="http://schemas.openxmlformats.org/drawingml/2006/main">
          <a:off x="4261567" y="998281"/>
          <a:ext cx="1522675" cy="337099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92D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he-IL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F60013-B60C-4986-B585-4C003FB4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A37EDE3-AE44-4E2B-8E26-623AF31F7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36F075B-BC94-42A6-A152-3A51B288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786ADD1-1E96-4821-897E-B46CDEA9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4C9A21F-6BD4-43EF-AAC3-9B263CC2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938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3337EB-FC02-4F6D-944A-B7D8E3834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0A65223-092D-45F4-B585-4CCFB96CD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D79B35F-E69D-426B-A270-6A302CE0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42B104C-23E4-45CA-A474-A6A580E1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5C415C-EA8D-4886-A733-2E1BC052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752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554AC18-18C8-4493-B608-A6CFA5038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9C2A20C-974A-40A6-AFE7-592EC6407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9D416B6-BAED-4892-91F2-4175A313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F8CD29D-7E1E-4344-A27C-02BECD5F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EF569BF-2AB0-4C1D-819B-5FCC24B5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390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7AA46C1-EF81-44EE-BDBF-85C9E9B8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A91C38-08CC-4F2A-A659-35C504746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711CA5-E32A-4640-BD89-BA5EFED3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E2D53F7-475D-4A8E-8297-A090D472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5676806-8FB1-4F40-B34A-835D8069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87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C821DD-EC6A-4CF6-854C-A4F4A63C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9AD23AA-D67B-44D6-A0E1-D93327C96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0D9CA8B-407F-4DCC-8E86-7AEC05F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8ADE0C8-88DD-4D97-8E64-6796D49A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C0DA096-9AE6-457A-B628-FDF454F8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13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E7BFC4-C83C-477D-B6F1-9F4AB4D3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6A96575-67A5-470F-B258-0B6BFD2CF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D2DD5BD-4EFC-4825-8ACE-8CA218D10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554A23B-5892-4DE4-BC9C-D615AC02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DA71F0D-0FFF-4817-90BC-842DEF8A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35C2695-5AC0-48CB-A195-240F04B5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024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9F21B2E-E3F9-4286-AFAB-008041EF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F350DB0-2840-425F-8AD1-2C566F863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3020BE8-03DA-4589-8781-F6644BE5F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AAF90D5E-DCE4-430E-BD77-418CC7FBD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654193E-2741-4547-8965-B0AC3E309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17D98A9-D8E9-4075-BB5F-C381A091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F96FB6A-D91F-402A-9520-9D6421B7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FB4AC1CD-DA8F-4928-BE27-3B6A89BE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303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7C3001-039D-4563-A0E9-0E8802FB7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21F0A38-95CB-4D95-9659-A1ABA6DD5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BB5E6AD-3915-4E03-92EB-ED702FFE4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D4700460-13A6-4A51-BC74-C33ADC6C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542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057EF1AA-245E-4EFF-A8DC-5E6624A8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62C5AFA-ED67-4A57-A551-716211AC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EF46548-7262-480E-A287-4890E9A8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199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5DAC5E-E0FC-43AF-8744-6F61106F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4535D65-0421-4E87-A36E-C19F573D1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75CAC4-7579-42AD-82EB-FDEF50B42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7CC5448-5672-4A02-8A31-E3E9810C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84B985D-50A6-4DC3-B9C5-3164CF72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7EB4BEC-F85F-466B-ADC0-4AE2575F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33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A5A6D8-336A-466C-81D5-ACCA465C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341ACE7-6393-4E8D-9927-538C0A0F9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93BBD23-9163-4971-9D02-D5024BA81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A5E5F82-E38D-4A5B-BDB1-C7C41763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03B78F8-2FE6-4368-89B4-68151838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90B92F1-D835-4F03-A8D2-86132CBE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447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462F1CE-3183-413D-86D2-C4BF65D5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46AE33-EFB6-4701-B8B0-C8DEF399E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85C8A9-6F21-4C5C-9825-35E89C2A6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D1ACA-4BB7-433A-831F-202686800333}" type="datetimeFigureOut">
              <a:rPr lang="he-IL" smtClean="0"/>
              <a:t>י"א/שבט/תשפ"א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681C8FD-283E-4519-9FC6-5314E257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159ED5C-58F2-4DDD-8CF5-2A259419F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2427-11A5-4CC4-B032-9E0229E9CC01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6114730"/>
            <a:ext cx="1327471" cy="59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5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14" r="5580" b="21870"/>
          <a:stretch/>
        </p:blipFill>
        <p:spPr>
          <a:xfrm>
            <a:off x="0" y="-7620"/>
            <a:ext cx="12192000" cy="6880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5300" y="1264260"/>
            <a:ext cx="46650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he-IL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lmoni Neue DL 4.0 AAA Black" panose="00000A00000000000000" pitchFamily="50" charset="-79"/>
                <a:ea typeface="Tahoma" panose="020B0604030504040204" pitchFamily="34" charset="0"/>
                <a:cs typeface="Almoni Neue DL 4.0 AAA Black" panose="00000A00000000000000" pitchFamily="50" charset="-79"/>
              </a:rPr>
              <a:t>נדל"ן עסקי במבט ל-2050</a:t>
            </a:r>
            <a:endParaRPr lang="he-IL" sz="4800" b="1">
              <a:solidFill>
                <a:schemeClr val="tx1">
                  <a:lumMod val="95000"/>
                  <a:lumOff val="5000"/>
                </a:schemeClr>
              </a:solidFill>
              <a:latin typeface="Almoni Neue DL 4.0 AAA Black" panose="00000A00000000000000" pitchFamily="50" charset="-79"/>
              <a:ea typeface="Tahoma" panose="020B0604030504040204" pitchFamily="34" charset="0"/>
              <a:cs typeface="Almoni Neue DL 4.0 AAA Black" panose="00000A00000000000000" pitchFamily="50" charset="-79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213004" y="-25392"/>
            <a:ext cx="161904" cy="1110437"/>
            <a:chOff x="514911" y="-23805"/>
            <a:chExt cx="121444" cy="832636"/>
          </a:xfrm>
          <a:solidFill>
            <a:srgbClr val="ED1A3B"/>
          </a:solidFill>
        </p:grpSpPr>
        <p:sp>
          <p:nvSpPr>
            <p:cNvPr id="9" name="Freeform 12"/>
            <p:cNvSpPr>
              <a:spLocks noChangeAspect="1"/>
            </p:cNvSpPr>
            <p:nvPr userDrawn="1"/>
          </p:nvSpPr>
          <p:spPr bwMode="gray">
            <a:xfrm rot="10800000">
              <a:off x="514911" y="-23805"/>
              <a:ext cx="121444" cy="46196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91427" tIns="45714" rIns="91427" bIns="45714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Freeform 12"/>
            <p:cNvSpPr>
              <a:spLocks noChangeAspect="1"/>
            </p:cNvSpPr>
            <p:nvPr userDrawn="1"/>
          </p:nvSpPr>
          <p:spPr bwMode="gray">
            <a:xfrm rot="10800000">
              <a:off x="514911" y="346868"/>
              <a:ext cx="121444" cy="46196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91427" tIns="45714" rIns="91427" bIns="45714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21889" y="4845460"/>
            <a:ext cx="161904" cy="2026689"/>
            <a:chOff x="10142231" y="4845460"/>
            <a:chExt cx="161904" cy="2026689"/>
          </a:xfrm>
          <a:solidFill>
            <a:srgbClr val="ED1A3B"/>
          </a:solidFill>
        </p:grpSpPr>
        <p:grpSp>
          <p:nvGrpSpPr>
            <p:cNvPr id="13" name="Group 12"/>
            <p:cNvGrpSpPr/>
            <p:nvPr/>
          </p:nvGrpSpPr>
          <p:grpSpPr>
            <a:xfrm>
              <a:off x="10142231" y="4845460"/>
              <a:ext cx="161904" cy="2026689"/>
              <a:chOff x="9626415" y="4845460"/>
              <a:chExt cx="161904" cy="2026689"/>
            </a:xfrm>
            <a:grpFill/>
          </p:grpSpPr>
          <p:grpSp>
            <p:nvGrpSpPr>
              <p:cNvPr id="17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24" name="Freeform 23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Freeform 25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9626415" y="4906763"/>
                <a:ext cx="161904" cy="1965386"/>
                <a:chOff x="2071115" y="4906763"/>
                <a:chExt cx="161904" cy="1965386"/>
              </a:xfrm>
              <a:grpFill/>
            </p:grpSpPr>
            <p:grpSp>
              <p:nvGrpSpPr>
                <p:cNvPr id="19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21" name="Freeform 20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" name="Freeform 2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0" name="Freeform 19"/>
                <p:cNvSpPr>
                  <a:spLocks noChangeAspect="1"/>
                </p:cNvSpPr>
                <p:nvPr userDrawn="1"/>
              </p:nvSpPr>
              <p:spPr bwMode="gray">
                <a:xfrm>
                  <a:off x="2071115" y="4906763"/>
                  <a:ext cx="161904" cy="616094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4" name="Group 3"/>
            <p:cNvGrpSpPr/>
            <p:nvPr/>
          </p:nvGrpSpPr>
          <p:grpSpPr>
            <a:xfrm>
              <a:off x="10142231" y="5067309"/>
              <a:ext cx="161904" cy="781940"/>
              <a:chOff x="513955" y="4561944"/>
              <a:chExt cx="121444" cy="586319"/>
            </a:xfrm>
            <a:grpFill/>
          </p:grpSpPr>
          <p:sp>
            <p:nvSpPr>
              <p:cNvPr id="15" name="Freeform 12"/>
              <p:cNvSpPr>
                <a:spLocks noChangeAspect="1"/>
              </p:cNvSpPr>
              <p:nvPr userDrawn="1"/>
            </p:nvSpPr>
            <p:spPr bwMode="gray">
              <a:xfrm>
                <a:off x="513955" y="4561944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15"/>
              <p:cNvSpPr>
                <a:spLocks noChangeAspect="1"/>
              </p:cNvSpPr>
              <p:nvPr userDrawn="1"/>
            </p:nvSpPr>
            <p:spPr bwMode="gray">
              <a:xfrm>
                <a:off x="513955" y="468630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8427720" y="4944469"/>
            <a:ext cx="26395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ts val="2000"/>
              </a:lnSpc>
            </a:pPr>
            <a:r>
              <a:rPr lang="he-IL" b="1" smtClean="0">
                <a:solidFill>
                  <a:schemeClr val="bg1">
                    <a:lumMod val="85000"/>
                  </a:schemeClr>
                </a:solidFill>
                <a:latin typeface="Almoni Neue DL 4.0 AAA" panose="00000500000000000000" pitchFamily="50" charset="-79"/>
                <a:ea typeface="Tahoma" panose="020B0604030504040204" pitchFamily="34" charset="0"/>
                <a:cs typeface="Almoni Neue DL 4.0 AAA" panose="00000500000000000000" pitchFamily="50" charset="-79"/>
              </a:rPr>
              <a:t>רו"ח יוסי ישראל</a:t>
            </a:r>
            <a:r>
              <a:rPr lang="en-US" b="1" smtClean="0">
                <a:solidFill>
                  <a:schemeClr val="bg1">
                    <a:lumMod val="85000"/>
                  </a:schemeClr>
                </a:solidFill>
                <a:latin typeface="Almoni Neue DL 4.0 AAA" panose="00000500000000000000" pitchFamily="50" charset="-79"/>
                <a:ea typeface="Tahoma" panose="020B0604030504040204" pitchFamily="34" charset="0"/>
                <a:cs typeface="Almoni Neue DL 4.0 AAA" panose="00000500000000000000" pitchFamily="50" charset="-79"/>
              </a:rPr>
              <a:t/>
            </a:r>
            <a:br>
              <a:rPr lang="en-US" b="1" smtClean="0">
                <a:solidFill>
                  <a:schemeClr val="bg1">
                    <a:lumMod val="85000"/>
                  </a:schemeClr>
                </a:solidFill>
                <a:latin typeface="Almoni Neue DL 4.0 AAA" panose="00000500000000000000" pitchFamily="50" charset="-79"/>
                <a:ea typeface="Tahoma" panose="020B0604030504040204" pitchFamily="34" charset="0"/>
                <a:cs typeface="Almoni Neue DL 4.0 AAA" panose="00000500000000000000" pitchFamily="50" charset="-79"/>
              </a:rPr>
            </a:br>
            <a:r>
              <a:rPr lang="he-IL" sz="1500" smtClean="0">
                <a:solidFill>
                  <a:schemeClr val="bg1">
                    <a:lumMod val="85000"/>
                  </a:schemeClr>
                </a:solidFill>
                <a:latin typeface="Almoni Neue DL 4.0 AAA" panose="00000500000000000000" pitchFamily="50" charset="-79"/>
                <a:ea typeface="Tahoma" panose="020B0604030504040204" pitchFamily="34" charset="0"/>
                <a:cs typeface="Almoni Neue DL 4.0 AAA" panose="00000500000000000000" pitchFamily="50" charset="-79"/>
              </a:rPr>
              <a:t>שותף, אשכול תעשייה והתיישבות, </a:t>
            </a:r>
            <a:r>
              <a:rPr lang="en-US" sz="1500" smtClean="0">
                <a:solidFill>
                  <a:schemeClr val="bg1">
                    <a:lumMod val="85000"/>
                  </a:schemeClr>
                </a:solidFill>
                <a:latin typeface="Almoni Neue DL 4.0 AAA" panose="00000500000000000000" pitchFamily="50" charset="-79"/>
                <a:ea typeface="Tahoma" panose="020B0604030504040204" pitchFamily="34" charset="0"/>
                <a:cs typeface="Almoni Neue DL 4.0 AAA" panose="00000500000000000000" pitchFamily="50" charset="-79"/>
              </a:rPr>
              <a:t>BDO</a:t>
            </a:r>
            <a:endParaRPr lang="he-IL" sz="1500" smtClean="0">
              <a:solidFill>
                <a:schemeClr val="bg1">
                  <a:lumMod val="85000"/>
                </a:schemeClr>
              </a:solidFill>
              <a:latin typeface="Almoni Neue DL 4.0 AAA" panose="00000500000000000000" pitchFamily="50" charset="-79"/>
              <a:ea typeface="Tahoma" panose="020B0604030504040204" pitchFamily="34" charset="0"/>
              <a:cs typeface="Almoni Neue DL 4.0 AAA" panose="00000500000000000000" pitchFamily="50" charset="-79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6114730"/>
            <a:ext cx="1327471" cy="59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1221889" y="3296060"/>
            <a:ext cx="161904" cy="2026689"/>
            <a:chOff x="10142231" y="4845460"/>
            <a:chExt cx="161904" cy="2026689"/>
          </a:xfrm>
          <a:solidFill>
            <a:srgbClr val="ED1A3B"/>
          </a:solidFill>
        </p:grpSpPr>
        <p:grpSp>
          <p:nvGrpSpPr>
            <p:cNvPr id="31" name="Group 30"/>
            <p:cNvGrpSpPr/>
            <p:nvPr/>
          </p:nvGrpSpPr>
          <p:grpSpPr>
            <a:xfrm>
              <a:off x="10142231" y="4845460"/>
              <a:ext cx="161904" cy="2026689"/>
              <a:chOff x="9626415" y="4845460"/>
              <a:chExt cx="161904" cy="2026689"/>
            </a:xfrm>
            <a:grpFill/>
          </p:grpSpPr>
          <p:grpSp>
            <p:nvGrpSpPr>
              <p:cNvPr id="35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42" name="Freeform 41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9626415" y="4906763"/>
                <a:ext cx="161904" cy="1965386"/>
                <a:chOff x="2071115" y="4906763"/>
                <a:chExt cx="161904" cy="1965386"/>
              </a:xfrm>
              <a:grpFill/>
            </p:grpSpPr>
            <p:grpSp>
              <p:nvGrpSpPr>
                <p:cNvPr id="37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39" name="Freeform 38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0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" name="Freeform 40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8" name="Freeform 37"/>
                <p:cNvSpPr>
                  <a:spLocks noChangeAspect="1"/>
                </p:cNvSpPr>
                <p:nvPr userDrawn="1"/>
              </p:nvSpPr>
              <p:spPr bwMode="gray">
                <a:xfrm>
                  <a:off x="2071115" y="4906763"/>
                  <a:ext cx="161904" cy="616094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2" name="Group 3"/>
            <p:cNvGrpSpPr/>
            <p:nvPr/>
          </p:nvGrpSpPr>
          <p:grpSpPr>
            <a:xfrm>
              <a:off x="10142231" y="5067309"/>
              <a:ext cx="161904" cy="781940"/>
              <a:chOff x="513955" y="4561944"/>
              <a:chExt cx="121444" cy="586319"/>
            </a:xfrm>
            <a:grpFill/>
          </p:grpSpPr>
          <p:sp>
            <p:nvSpPr>
              <p:cNvPr id="33" name="Freeform 12"/>
              <p:cNvSpPr>
                <a:spLocks noChangeAspect="1"/>
              </p:cNvSpPr>
              <p:nvPr userDrawn="1"/>
            </p:nvSpPr>
            <p:spPr bwMode="gray">
              <a:xfrm>
                <a:off x="513955" y="4561944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3"/>
              <p:cNvSpPr>
                <a:spLocks noChangeAspect="1"/>
              </p:cNvSpPr>
              <p:nvPr userDrawn="1"/>
            </p:nvSpPr>
            <p:spPr bwMode="gray">
              <a:xfrm>
                <a:off x="513955" y="468630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1221889" y="2705510"/>
            <a:ext cx="161904" cy="2026689"/>
            <a:chOff x="10142231" y="4845460"/>
            <a:chExt cx="161904" cy="2026689"/>
          </a:xfrm>
          <a:solidFill>
            <a:srgbClr val="ED1A3B"/>
          </a:solidFill>
        </p:grpSpPr>
        <p:grpSp>
          <p:nvGrpSpPr>
            <p:cNvPr id="46" name="Group 45"/>
            <p:cNvGrpSpPr/>
            <p:nvPr/>
          </p:nvGrpSpPr>
          <p:grpSpPr>
            <a:xfrm>
              <a:off x="10142231" y="4845460"/>
              <a:ext cx="161904" cy="2026689"/>
              <a:chOff x="9626415" y="4845460"/>
              <a:chExt cx="161904" cy="2026689"/>
            </a:xfrm>
            <a:grpFill/>
          </p:grpSpPr>
          <p:grpSp>
            <p:nvGrpSpPr>
              <p:cNvPr id="50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57" name="Freeform 56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Freeform 57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Freeform 58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9626415" y="4906763"/>
                <a:ext cx="161904" cy="1965386"/>
                <a:chOff x="2071115" y="4906763"/>
                <a:chExt cx="161904" cy="1965386"/>
              </a:xfrm>
              <a:grpFill/>
            </p:grpSpPr>
            <p:grpSp>
              <p:nvGrpSpPr>
                <p:cNvPr id="52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54" name="Freeform 53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Freeform 55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3" name="Freeform 52"/>
                <p:cNvSpPr>
                  <a:spLocks noChangeAspect="1"/>
                </p:cNvSpPr>
                <p:nvPr userDrawn="1"/>
              </p:nvSpPr>
              <p:spPr bwMode="gray">
                <a:xfrm>
                  <a:off x="2071115" y="4906763"/>
                  <a:ext cx="161904" cy="616094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7" name="Group 3"/>
            <p:cNvGrpSpPr/>
            <p:nvPr/>
          </p:nvGrpSpPr>
          <p:grpSpPr>
            <a:xfrm>
              <a:off x="10142231" y="5067309"/>
              <a:ext cx="161904" cy="781940"/>
              <a:chOff x="513955" y="4561944"/>
              <a:chExt cx="121444" cy="586319"/>
            </a:xfrm>
            <a:grpFill/>
          </p:grpSpPr>
          <p:sp>
            <p:nvSpPr>
              <p:cNvPr id="48" name="Freeform 12"/>
              <p:cNvSpPr>
                <a:spLocks noChangeAspect="1"/>
              </p:cNvSpPr>
              <p:nvPr userDrawn="1"/>
            </p:nvSpPr>
            <p:spPr bwMode="gray">
              <a:xfrm>
                <a:off x="513955" y="4561944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48"/>
              <p:cNvSpPr>
                <a:spLocks noChangeAspect="1"/>
              </p:cNvSpPr>
              <p:nvPr userDrawn="1"/>
            </p:nvSpPr>
            <p:spPr bwMode="gray">
              <a:xfrm>
                <a:off x="513955" y="468630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95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יעד לאומי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4AC6EB97-32B4-4D17-B25E-5F483B9D2378}"/>
              </a:ext>
            </a:extLst>
          </p:cNvPr>
          <p:cNvSpPr txBox="1">
            <a:spLocks/>
          </p:cNvSpPr>
          <p:nvPr/>
        </p:nvSpPr>
        <p:spPr>
          <a:xfrm>
            <a:off x="3017225" y="2259658"/>
            <a:ext cx="6016487" cy="1245541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 algn="ctr">
              <a:lnSpc>
                <a:spcPct val="100000"/>
              </a:lnSpc>
              <a:buClr>
                <a:srgbClr val="000000"/>
              </a:buClr>
              <a:buNone/>
            </a:pPr>
            <a:r>
              <a:rPr lang="he-IL" sz="4000">
                <a:solidFill>
                  <a:srgbClr val="C00000"/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עד 2030 </a:t>
            </a:r>
            <a:r>
              <a:rPr lang="en-US" sz="4000" smtClean="0">
                <a:solidFill>
                  <a:srgbClr val="C00000"/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/>
            </a:r>
            <a:br>
              <a:rPr lang="en-US" sz="4000" smtClean="0">
                <a:solidFill>
                  <a:srgbClr val="C00000"/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</a:br>
            <a:r>
              <a:rPr lang="he-IL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17</a:t>
            </a: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%</a:t>
            </a:r>
            <a:r>
              <a:rPr lang="en-US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 </a:t>
            </a: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מהאנרגיה תסופק מאנרגיה מתחדשת</a:t>
            </a:r>
            <a:endParaRPr lang="he-IL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0662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7F7C465-A2DA-4B9B-98B2-6B77E9953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825625"/>
            <a:ext cx="10477499" cy="4351338"/>
          </a:xfrm>
        </p:spPr>
        <p:txBody>
          <a:bodyPr/>
          <a:lstStyle/>
          <a:p>
            <a:pPr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מוקד האתרים הפוטנציאליים הוא בשטחי ההתיישבות.</a:t>
            </a:r>
          </a:p>
          <a:p>
            <a:pPr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דואליות </a:t>
            </a: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בקרקע </a:t>
            </a:r>
            <a:r>
              <a:rPr lang="he-IL" sz="220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- </a:t>
            </a: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חקלאית מאגרים </a:t>
            </a:r>
          </a:p>
          <a:p>
            <a:pPr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החלטת </a:t>
            </a:r>
            <a:r>
              <a:rPr lang="he-IL" sz="2200" dirty="0" err="1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רמ"י</a:t>
            </a: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 מאפשרות להקים לכל קיבוץ עד 500 דונם או התאגדות של עד 4 ישובים סמוכים להקים שותפות של יותר </a:t>
            </a: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מ-1000 </a:t>
            </a:r>
            <a:r>
              <a:rPr lang="he-IL" sz="220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דונם - </a:t>
            </a: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הוראת שעה עד מחצית 2020.</a:t>
            </a:r>
          </a:p>
          <a:p>
            <a:pPr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התאגדות עצמאית או שותפות נטיית הרוב לשותפות.</a:t>
            </a:r>
          </a:p>
          <a:p>
            <a:endParaRPr lang="he-IL" dirty="0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איך עושים זאת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5604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5C9C0C-7453-4163-B947-3B52F7BA0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080679"/>
            <a:ext cx="10515600" cy="2297802"/>
          </a:xfrm>
        </p:spPr>
        <p:txBody>
          <a:bodyPr/>
          <a:lstStyle/>
          <a:p>
            <a:pPr marL="0" marR="238125">
              <a:lnSpc>
                <a:spcPts val="2700"/>
              </a:lnSpc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100 דונם </a:t>
            </a:r>
            <a:r>
              <a:rPr lang="he-IL" sz="2200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- </a:t>
            </a: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10 מגה</a:t>
            </a:r>
          </a:p>
          <a:p>
            <a:pPr marL="0"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השקעה 30 מיליון </a:t>
            </a:r>
          </a:p>
          <a:p>
            <a:pPr marL="0"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הכנסה שנתית מהמתקן בלבד כ-3 </a:t>
            </a:r>
            <a:r>
              <a:rPr lang="he-IL" sz="2200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מיליון</a:t>
            </a:r>
            <a:endParaRPr lang="he-IL" sz="2200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  <a:p>
            <a:pPr marL="0"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תזרים נקי לדונם 5 </a:t>
            </a:r>
            <a:r>
              <a:rPr lang="he-IL" sz="2200" dirty="0" err="1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אש"ח</a:t>
            </a: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 מהמתקן </a:t>
            </a:r>
            <a:r>
              <a:rPr lang="he-IL" sz="2200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בלבד</a:t>
            </a:r>
            <a:endParaRPr lang="he-IL" sz="2200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  <a:p>
            <a:pPr marL="0" indent="0">
              <a:spcBef>
                <a:spcPts val="2000"/>
              </a:spcBef>
              <a:buNone/>
            </a:pPr>
            <a:endParaRPr lang="he-IL" dirty="0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מודל סולארי דואלי - אומדנים כלליים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235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626" y="0"/>
            <a:ext cx="608937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Rectangle 14"/>
          <p:cNvSpPr/>
          <p:nvPr/>
        </p:nvSpPr>
        <p:spPr>
          <a:xfrm>
            <a:off x="6102626" y="0"/>
            <a:ext cx="608937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 descr="תמונה שמכילה מחסן&#10;&#10;התיאור נוצר באופן אוטומטי">
            <a:extLst>
              <a:ext uri="{FF2B5EF4-FFF2-40B4-BE49-F238E27FC236}">
                <a16:creationId xmlns:a16="http://schemas.microsoft.com/office/drawing/2014/main" id="{71168988-D8CA-4055-A10C-B11E91D0B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56" r="-1" b="7925"/>
          <a:stretch/>
        </p:blipFill>
        <p:spPr>
          <a:xfrm>
            <a:off x="1138556" y="1341748"/>
            <a:ext cx="3758500" cy="202253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B1E21DF-84F3-4E18-9FF7-DDC3563B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4" y="3709818"/>
            <a:ext cx="3844508" cy="1922254"/>
          </a:xfrm>
          <a:prstGeom prst="rect">
            <a:avLst/>
          </a:prstGeom>
        </p:spPr>
      </p:pic>
      <p:sp>
        <p:nvSpPr>
          <p:cNvPr id="11" name="תיבת טקסט 2">
            <a:extLst>
              <a:ext uri="{FF2B5EF4-FFF2-40B4-BE49-F238E27FC236}">
                <a16:creationId xmlns:a16="http://schemas.microsoft.com/office/drawing/2014/main" id="{EDF7D429-337C-4FFF-A083-CA490F675D13}"/>
              </a:ext>
            </a:extLst>
          </p:cNvPr>
          <p:cNvSpPr txBox="1"/>
          <p:nvPr/>
        </p:nvSpPr>
        <p:spPr>
          <a:xfrm>
            <a:off x="1214224" y="701248"/>
            <a:ext cx="38077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לחקלאות חכמה</a:t>
            </a:r>
            <a:endParaRPr lang="he-IL" sz="24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pic>
        <p:nvPicPr>
          <p:cNvPr id="12" name="תמונה 1">
            <a:extLst>
              <a:ext uri="{FF2B5EF4-FFF2-40B4-BE49-F238E27FC236}">
                <a16:creationId xmlns:a16="http://schemas.microsoft.com/office/drawing/2014/main" id="{7EA5494C-F10B-4350-92AB-E48369638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003" y="1370016"/>
            <a:ext cx="3570450" cy="1919838"/>
          </a:xfrm>
          <a:prstGeom prst="rect">
            <a:avLst/>
          </a:prstGeom>
        </p:spPr>
      </p:pic>
      <p:pic>
        <p:nvPicPr>
          <p:cNvPr id="13" name="תמונה 5">
            <a:extLst>
              <a:ext uri="{FF2B5EF4-FFF2-40B4-BE49-F238E27FC236}">
                <a16:creationId xmlns:a16="http://schemas.microsoft.com/office/drawing/2014/main" id="{F9F1F19E-F5AA-41C8-822B-B7404F2EA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143" y="3727789"/>
            <a:ext cx="3640966" cy="2024520"/>
          </a:xfrm>
          <a:prstGeom prst="rect">
            <a:avLst/>
          </a:prstGeom>
        </p:spPr>
      </p:pic>
      <p:sp>
        <p:nvSpPr>
          <p:cNvPr id="14" name="תיבת טקסט 2">
            <a:extLst>
              <a:ext uri="{FF2B5EF4-FFF2-40B4-BE49-F238E27FC236}">
                <a16:creationId xmlns:a16="http://schemas.microsoft.com/office/drawing/2014/main" id="{EDF7D429-337C-4FFF-A083-CA490F675D13}"/>
              </a:ext>
            </a:extLst>
          </p:cNvPr>
          <p:cNvSpPr txBox="1"/>
          <p:nvPr/>
        </p:nvSpPr>
        <p:spPr>
          <a:xfrm>
            <a:off x="7449372" y="701248"/>
            <a:ext cx="38077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מחקלאות מסורתית</a:t>
            </a:r>
            <a:endParaRPr lang="he-IL" sz="24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6114730"/>
            <a:ext cx="1327471" cy="59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Up Arrow 17"/>
          <p:cNvSpPr/>
          <p:nvPr/>
        </p:nvSpPr>
        <p:spPr>
          <a:xfrm rot="16200000">
            <a:off x="5720873" y="3023884"/>
            <a:ext cx="616226" cy="755641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8512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אתגר תזונתי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B15C9C0C-7453-4163-B947-3B52F7BA07EC}"/>
              </a:ext>
            </a:extLst>
          </p:cNvPr>
          <p:cNvSpPr txBox="1">
            <a:spLocks/>
          </p:cNvSpPr>
          <p:nvPr/>
        </p:nvSpPr>
        <p:spPr>
          <a:xfrm>
            <a:off x="7805530" y="2571060"/>
            <a:ext cx="3508513" cy="2297802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>
              <a:lnSpc>
                <a:spcPts val="2700"/>
              </a:lnSpc>
              <a:buClr>
                <a:srgbClr val="000000"/>
              </a:buClr>
              <a:buNone/>
            </a:pPr>
            <a:r>
              <a:rPr lang="he-IL" sz="220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גידול באספקת מזון מין הצומח בכ-80% בשנת 2050</a:t>
            </a:r>
            <a:endParaRPr lang="he-I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909982"/>
            <a:ext cx="7169426" cy="47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79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האתגר במקומי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4AC6EB97-32B4-4D17-B25E-5F483B9D2378}"/>
              </a:ext>
            </a:extLst>
          </p:cNvPr>
          <p:cNvSpPr txBox="1">
            <a:spLocks/>
          </p:cNvSpPr>
          <p:nvPr/>
        </p:nvSpPr>
        <p:spPr>
          <a:xfrm>
            <a:off x="3017225" y="2587319"/>
            <a:ext cx="6016487" cy="6266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 algn="ctr">
              <a:lnSpc>
                <a:spcPct val="100000"/>
              </a:lnSpc>
              <a:buClr>
                <a:srgbClr val="000000"/>
              </a:buClr>
              <a:buNone/>
            </a:pP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הדרישה להשבות קרקע לא הסתיימו אלא </a:t>
            </a:r>
            <a:r>
              <a:rPr lang="he-IL" sz="3600">
                <a:solidFill>
                  <a:srgbClr val="C00000"/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רק יעצימו </a:t>
            </a:r>
            <a:endParaRPr lang="he-IL" sz="3600" dirty="0">
              <a:solidFill>
                <a:srgbClr val="C00000"/>
              </a:solidFill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128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חקלאות חכמה - מאפיינים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15C9C0C-7453-4163-B947-3B52F7BA07EC}"/>
              </a:ext>
            </a:extLst>
          </p:cNvPr>
          <p:cNvSpPr txBox="1">
            <a:spLocks/>
          </p:cNvSpPr>
          <p:nvPr/>
        </p:nvSpPr>
        <p:spPr>
          <a:xfrm>
            <a:off x="7341705" y="2162180"/>
            <a:ext cx="4051852" cy="2297802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38125" lvl="0">
              <a:lnSpc>
                <a:spcPts val="2500"/>
              </a:lnSpc>
              <a:spcBef>
                <a:spcPts val="2000"/>
              </a:spcBef>
              <a:buClr>
                <a:srgbClr val="000000"/>
              </a:buClr>
              <a:defRPr/>
            </a:pP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ניצול תא שטח חקלאי ויתרון יחסי</a:t>
            </a:r>
          </a:p>
          <a:p>
            <a:pPr marR="238125" lvl="0">
              <a:lnSpc>
                <a:spcPts val="2500"/>
              </a:lnSpc>
              <a:spcBef>
                <a:spcPts val="2000"/>
              </a:spcBef>
              <a:buClr>
                <a:srgbClr val="000000"/>
              </a:buClr>
              <a:defRPr/>
            </a:pP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שימוש יעיל משלב הגידול ועד הפצה ושיווק</a:t>
            </a:r>
          </a:p>
          <a:p>
            <a:pPr marR="238125" lvl="0">
              <a:lnSpc>
                <a:spcPts val="2500"/>
              </a:lnSpc>
              <a:spcBef>
                <a:spcPts val="2000"/>
              </a:spcBef>
              <a:buClr>
                <a:srgbClr val="000000"/>
              </a:buClr>
              <a:defRPr/>
            </a:pP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תמורה לדונם גבוה במאות אחוזים</a:t>
            </a:r>
          </a:p>
          <a:p>
            <a:pPr marR="238125" lvl="0">
              <a:lnSpc>
                <a:spcPts val="2500"/>
              </a:lnSpc>
              <a:spcBef>
                <a:spcPts val="2000"/>
              </a:spcBef>
              <a:buClr>
                <a:srgbClr val="000000"/>
              </a:buClr>
              <a:defRPr/>
            </a:pP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כניסה לשרשת הפצה </a:t>
            </a:r>
            <a:r>
              <a:rPr lang="he-IL" sz="220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והשיווק - </a:t>
            </a: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התקרבות ללקוח סופי</a:t>
            </a:r>
            <a:endParaRPr lang="he-IL" sz="2200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6" y="1750322"/>
            <a:ext cx="6018514" cy="40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FA83D49-666C-47C5-8E59-635DBB6BE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77" y="1036882"/>
            <a:ext cx="7436593" cy="4306267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9689BBC7-C7D9-4770-AF6E-FD8F59FCBD83}"/>
              </a:ext>
            </a:extLst>
          </p:cNvPr>
          <p:cNvSpPr txBox="1">
            <a:spLocks/>
          </p:cNvSpPr>
          <p:nvPr/>
        </p:nvSpPr>
        <p:spPr>
          <a:xfrm>
            <a:off x="8024191" y="2266812"/>
            <a:ext cx="362872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דילמת תחנות הדלק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542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19BCF1AD-1221-4E84-8785-67691D3D3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839889"/>
              </p:ext>
            </p:extLst>
          </p:nvPr>
        </p:nvGraphicFramePr>
        <p:xfrm>
          <a:off x="1337094" y="1795792"/>
          <a:ext cx="9756476" cy="4369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כותרת 1">
            <a:extLst>
              <a:ext uri="{FF2B5EF4-FFF2-40B4-BE49-F238E27FC236}">
                <a16:creationId xmlns:a16="http://schemas.microsoft.com/office/drawing/2014/main" id="{9689BBC7-C7D9-4770-AF6E-FD8F59FCBD83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תמונת מצב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572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60712" y="2263140"/>
            <a:ext cx="3415748" cy="1836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ectangle 8"/>
          <p:cNvSpPr/>
          <p:nvPr/>
        </p:nvSpPr>
        <p:spPr>
          <a:xfrm>
            <a:off x="2604052" y="2263140"/>
            <a:ext cx="3415748" cy="18364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האיום כבר כאן!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15C9C0C-7453-4163-B947-3B52F7BA07EC}"/>
              </a:ext>
            </a:extLst>
          </p:cNvPr>
          <p:cNvSpPr txBox="1">
            <a:spLocks/>
          </p:cNvSpPr>
          <p:nvPr/>
        </p:nvSpPr>
        <p:spPr>
          <a:xfrm>
            <a:off x="6360712" y="2640782"/>
            <a:ext cx="3225248" cy="461751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 algn="ctr">
              <a:lnSpc>
                <a:spcPts val="2700"/>
              </a:lnSpc>
              <a:buClr>
                <a:srgbClr val="000000"/>
              </a:buClr>
              <a:buNone/>
            </a:pPr>
            <a:r>
              <a:rPr lang="he-IL" sz="400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מנוע שריפה</a:t>
            </a:r>
            <a:endParaRPr lang="he-IL" sz="4800" dirty="0"/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B15C9C0C-7453-4163-B947-3B52F7BA07EC}"/>
              </a:ext>
            </a:extLst>
          </p:cNvPr>
          <p:cNvSpPr txBox="1">
            <a:spLocks/>
          </p:cNvSpPr>
          <p:nvPr/>
        </p:nvSpPr>
        <p:spPr>
          <a:xfrm>
            <a:off x="2604052" y="2640782"/>
            <a:ext cx="3194768" cy="461751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 algn="ctr">
              <a:lnSpc>
                <a:spcPts val="2700"/>
              </a:lnSpc>
              <a:buClr>
                <a:srgbClr val="000000"/>
              </a:buClr>
              <a:buNone/>
            </a:pPr>
            <a:r>
              <a:rPr lang="he-IL" sz="4000" smtClean="0">
                <a:solidFill>
                  <a:srgbClr val="C00000"/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מנוע חשמלי</a:t>
            </a:r>
            <a:endParaRPr lang="he-IL" sz="4800" dirty="0">
              <a:solidFill>
                <a:srgbClr val="C00000"/>
              </a:solidFill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8250140" y="3093830"/>
            <a:ext cx="169959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4000" b="1" smtClean="0">
                <a:solidFill>
                  <a:schemeClr val="bg1">
                    <a:lumMod val="75000"/>
                  </a:schemeClr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OUT</a:t>
            </a:r>
            <a:endParaRPr lang="he-IL" sz="4000" b="1" dirty="0">
              <a:solidFill>
                <a:schemeClr val="bg1">
                  <a:lumMod val="75000"/>
                </a:schemeClr>
              </a:solidFill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4742620" y="3142936"/>
            <a:ext cx="169959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4000" b="1" smtClean="0">
                <a:solidFill>
                  <a:schemeClr val="bg1">
                    <a:lumMod val="75000"/>
                  </a:schemeClr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IN</a:t>
            </a:r>
            <a:endParaRPr lang="he-IL" sz="4000" b="1" dirty="0">
              <a:solidFill>
                <a:schemeClr val="bg1">
                  <a:lumMod val="75000"/>
                </a:schemeClr>
              </a:solidFill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5098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7C6964-6ED2-4351-A23D-779304F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899" y="1919587"/>
            <a:ext cx="3439297" cy="1325563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נושאים: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DA792D8-81FC-4B4E-AD95-29BC6444C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708" y="1510438"/>
            <a:ext cx="6612924" cy="2381851"/>
          </a:xfrm>
        </p:spPr>
        <p:txBody>
          <a:bodyPr>
            <a:noAutofit/>
          </a:bodyPr>
          <a:lstStyle/>
          <a:p>
            <a:pPr marL="0" marR="238125">
              <a:lnSpc>
                <a:spcPts val="2700"/>
              </a:lnSpc>
              <a:spcBef>
                <a:spcPts val="15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אזורי תעסוקה תואמת לתרבות צריכה</a:t>
            </a:r>
          </a:p>
          <a:p>
            <a:pPr marL="0" marR="238125" lvl="0" indent="-228600" fontAlgn="auto">
              <a:lnSpc>
                <a:spcPts val="2700"/>
              </a:lnSpc>
              <a:spcBef>
                <a:spcPts val="15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דואליות באנרגיה סולארית</a:t>
            </a:r>
          </a:p>
          <a:p>
            <a:pPr marL="0" marR="238125">
              <a:lnSpc>
                <a:spcPts val="2700"/>
              </a:lnSpc>
              <a:spcBef>
                <a:spcPts val="15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שטחי חקלאות "חכמה ומדייקת"</a:t>
            </a:r>
          </a:p>
          <a:p>
            <a:pPr marL="0" marR="238125" lvl="0" indent="-228600" fontAlgn="auto">
              <a:lnSpc>
                <a:spcPts val="2700"/>
              </a:lnSpc>
              <a:spcBef>
                <a:spcPts val="15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200" dirty="0" err="1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דלימת</a:t>
            </a: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 תחנות דלק</a:t>
            </a:r>
          </a:p>
          <a:p>
            <a:pPr marL="0" marR="238125">
              <a:lnSpc>
                <a:spcPts val="2700"/>
              </a:lnSpc>
              <a:spcBef>
                <a:spcPts val="15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בנייה בקו "האופק</a:t>
            </a:r>
            <a:r>
              <a:rPr lang="he-IL" sz="2200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" (כחול)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19428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הערכות לאיום...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4AC6EB97-32B4-4D17-B25E-5F483B9D2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225" y="2480639"/>
            <a:ext cx="6016487" cy="626630"/>
          </a:xfrm>
        </p:spPr>
        <p:txBody>
          <a:bodyPr>
            <a:noAutofit/>
          </a:bodyPr>
          <a:lstStyle/>
          <a:p>
            <a:pPr marL="0" marR="238125" indent="0" algn="ctr">
              <a:lnSpc>
                <a:spcPct val="100000"/>
              </a:lnSpc>
              <a:buClr>
                <a:srgbClr val="000000"/>
              </a:buClr>
              <a:buNone/>
            </a:pP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הרחבת התב"ע (חנות הנוחות) לתחומי מחסר ושירותים (מרכזון מסחרי)</a:t>
            </a:r>
            <a:endParaRPr lang="he-IL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2648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271D7E96-79F4-4BC9-89B9-83DE5780A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418" y="2582393"/>
            <a:ext cx="3983182" cy="244892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C522D7D-4A6D-4904-930C-06CAC135F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716" y="2538795"/>
            <a:ext cx="4507427" cy="2492518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9689BBC7-C7D9-4770-AF6E-FD8F59FCBD83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בניה למגורים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005391" y="1617801"/>
            <a:ext cx="169959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he-IL" sz="5400" b="1" smtClean="0">
                <a:solidFill>
                  <a:schemeClr val="bg1">
                    <a:lumMod val="75000"/>
                  </a:schemeClr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אז</a:t>
            </a:r>
            <a:endParaRPr lang="he-IL" sz="5400" b="1" dirty="0">
              <a:solidFill>
                <a:schemeClr val="bg1">
                  <a:lumMod val="75000"/>
                </a:schemeClr>
              </a:solidFill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4194465" y="1617801"/>
            <a:ext cx="169959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he-IL" sz="5400" b="1" smtClean="0">
                <a:solidFill>
                  <a:schemeClr val="bg1">
                    <a:lumMod val="75000"/>
                  </a:schemeClr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היום</a:t>
            </a:r>
            <a:endParaRPr lang="he-IL" sz="5400" b="1" dirty="0">
              <a:solidFill>
                <a:schemeClr val="bg1">
                  <a:lumMod val="75000"/>
                </a:schemeClr>
              </a:solidFill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1043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בעיה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15C9C0C-7453-4163-B947-3B52F7BA07EC}"/>
              </a:ext>
            </a:extLst>
          </p:cNvPr>
          <p:cNvSpPr txBox="1">
            <a:spLocks/>
          </p:cNvSpPr>
          <p:nvPr/>
        </p:nvSpPr>
        <p:spPr>
          <a:xfrm>
            <a:off x="6864626" y="1791119"/>
            <a:ext cx="4489174" cy="2297802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>
              <a:lnSpc>
                <a:spcPts val="2700"/>
              </a:lnSpc>
              <a:buClr>
                <a:srgbClr val="000000"/>
              </a:buClr>
              <a:buNone/>
            </a:pP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הגבלות הבנייה מול ריבוי אוכלוסיה</a:t>
            </a:r>
            <a:endParaRPr lang="he-IL" sz="2200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953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פתרון דיור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15C9C0C-7453-4163-B947-3B52F7BA07EC}"/>
              </a:ext>
            </a:extLst>
          </p:cNvPr>
          <p:cNvSpPr txBox="1">
            <a:spLocks/>
          </p:cNvSpPr>
          <p:nvPr/>
        </p:nvSpPr>
        <p:spPr>
          <a:xfrm>
            <a:off x="939800" y="1930819"/>
            <a:ext cx="10515600" cy="2297802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>
              <a:lnSpc>
                <a:spcPts val="2700"/>
              </a:lnSpc>
              <a:buClr>
                <a:srgbClr val="000000"/>
              </a:buClr>
              <a:buNone/>
            </a:pPr>
            <a:r>
              <a:rPr lang="he-IL" sz="220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קידום תוכנית רב שנתית של בניה רוויה </a:t>
            </a:r>
            <a:endParaRPr lang="he-IL" sz="2200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57" y="1413008"/>
            <a:ext cx="5529469" cy="368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72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14" r="5580" b="21870"/>
          <a:stretch/>
        </p:blipFill>
        <p:spPr>
          <a:xfrm>
            <a:off x="0" y="-7620"/>
            <a:ext cx="12192000" cy="688086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845300" y="1480742"/>
            <a:ext cx="4665072" cy="70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he-IL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lmoni Neue DL 4.0 AAA Black" panose="00000A00000000000000" pitchFamily="50" charset="-79"/>
                <a:ea typeface="Tahoma" panose="020B0604030504040204" pitchFamily="34" charset="0"/>
                <a:cs typeface="Almoni Neue DL 4.0 AAA Black" panose="00000A00000000000000" pitchFamily="50" charset="-79"/>
              </a:rPr>
              <a:t>תודה רבה</a:t>
            </a:r>
            <a:endParaRPr lang="he-IL" sz="4800" b="1">
              <a:solidFill>
                <a:schemeClr val="tx1">
                  <a:lumMod val="95000"/>
                  <a:lumOff val="5000"/>
                </a:schemeClr>
              </a:solidFill>
              <a:latin typeface="Almoni Neue DL 4.0 AAA Black" panose="00000A00000000000000" pitchFamily="50" charset="-79"/>
              <a:ea typeface="Tahoma" panose="020B0604030504040204" pitchFamily="34" charset="0"/>
              <a:cs typeface="Almoni Neue DL 4.0 AAA Black" panose="00000A00000000000000" pitchFamily="50" charset="-79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213004" y="-25392"/>
            <a:ext cx="161904" cy="1110437"/>
            <a:chOff x="514911" y="-23805"/>
            <a:chExt cx="121444" cy="832636"/>
          </a:xfrm>
          <a:solidFill>
            <a:srgbClr val="ED1A3B"/>
          </a:solidFill>
        </p:grpSpPr>
        <p:sp>
          <p:nvSpPr>
            <p:cNvPr id="32" name="Freeform 12"/>
            <p:cNvSpPr>
              <a:spLocks noChangeAspect="1"/>
            </p:cNvSpPr>
            <p:nvPr userDrawn="1"/>
          </p:nvSpPr>
          <p:spPr bwMode="gray">
            <a:xfrm rot="10800000">
              <a:off x="514911" y="-23805"/>
              <a:ext cx="121444" cy="46196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91427" tIns="45714" rIns="91427" bIns="45714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Freeform 12"/>
            <p:cNvSpPr>
              <a:spLocks noChangeAspect="1"/>
            </p:cNvSpPr>
            <p:nvPr userDrawn="1"/>
          </p:nvSpPr>
          <p:spPr bwMode="gray">
            <a:xfrm rot="10800000">
              <a:off x="514911" y="346868"/>
              <a:ext cx="121444" cy="46196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91427" tIns="45714" rIns="91427" bIns="45714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221889" y="4845460"/>
            <a:ext cx="161904" cy="2026689"/>
            <a:chOff x="10142231" y="4845460"/>
            <a:chExt cx="161904" cy="2026689"/>
          </a:xfrm>
          <a:solidFill>
            <a:srgbClr val="ED1A3B"/>
          </a:solidFill>
        </p:grpSpPr>
        <p:grpSp>
          <p:nvGrpSpPr>
            <p:cNvPr id="35" name="Group 34"/>
            <p:cNvGrpSpPr/>
            <p:nvPr/>
          </p:nvGrpSpPr>
          <p:grpSpPr>
            <a:xfrm>
              <a:off x="10142231" y="4845460"/>
              <a:ext cx="161904" cy="2026689"/>
              <a:chOff x="9626415" y="4845460"/>
              <a:chExt cx="161904" cy="2026689"/>
            </a:xfrm>
            <a:grpFill/>
          </p:grpSpPr>
          <p:grpSp>
            <p:nvGrpSpPr>
              <p:cNvPr id="39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46" name="Freeform 45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Freeform 46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Freeform 47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9626415" y="4906763"/>
                <a:ext cx="161904" cy="1965386"/>
                <a:chOff x="2071115" y="4906763"/>
                <a:chExt cx="161904" cy="1965386"/>
              </a:xfrm>
              <a:grpFill/>
            </p:grpSpPr>
            <p:grpSp>
              <p:nvGrpSpPr>
                <p:cNvPr id="41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43" name="Freeform 42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" name="Freeform 44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Freeform 41"/>
                <p:cNvSpPr>
                  <a:spLocks noChangeAspect="1"/>
                </p:cNvSpPr>
                <p:nvPr userDrawn="1"/>
              </p:nvSpPr>
              <p:spPr bwMode="gray">
                <a:xfrm>
                  <a:off x="2071115" y="4906763"/>
                  <a:ext cx="161904" cy="616094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6" name="Group 3"/>
            <p:cNvGrpSpPr/>
            <p:nvPr/>
          </p:nvGrpSpPr>
          <p:grpSpPr>
            <a:xfrm>
              <a:off x="10142231" y="5067309"/>
              <a:ext cx="161904" cy="781940"/>
              <a:chOff x="513955" y="4561944"/>
              <a:chExt cx="121444" cy="586319"/>
            </a:xfrm>
            <a:grpFill/>
          </p:grpSpPr>
          <p:sp>
            <p:nvSpPr>
              <p:cNvPr id="37" name="Freeform 12"/>
              <p:cNvSpPr>
                <a:spLocks noChangeAspect="1"/>
              </p:cNvSpPr>
              <p:nvPr userDrawn="1"/>
            </p:nvSpPr>
            <p:spPr bwMode="gray">
              <a:xfrm>
                <a:off x="513955" y="4561944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37"/>
              <p:cNvSpPr>
                <a:spLocks noChangeAspect="1"/>
              </p:cNvSpPr>
              <p:nvPr userDrawn="1"/>
            </p:nvSpPr>
            <p:spPr bwMode="gray">
              <a:xfrm>
                <a:off x="513955" y="468630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6114730"/>
            <a:ext cx="1327471" cy="59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11221889" y="3296060"/>
            <a:ext cx="161904" cy="2026689"/>
            <a:chOff x="10142231" y="4845460"/>
            <a:chExt cx="161904" cy="2026689"/>
          </a:xfrm>
          <a:solidFill>
            <a:srgbClr val="ED1A3B"/>
          </a:solidFill>
        </p:grpSpPr>
        <p:grpSp>
          <p:nvGrpSpPr>
            <p:cNvPr id="52" name="Group 51"/>
            <p:cNvGrpSpPr/>
            <p:nvPr/>
          </p:nvGrpSpPr>
          <p:grpSpPr>
            <a:xfrm>
              <a:off x="10142231" y="4845460"/>
              <a:ext cx="161904" cy="2026689"/>
              <a:chOff x="9626415" y="4845460"/>
              <a:chExt cx="161904" cy="2026689"/>
            </a:xfrm>
            <a:grpFill/>
          </p:grpSpPr>
          <p:grpSp>
            <p:nvGrpSpPr>
              <p:cNvPr id="56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63" name="Freeform 62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Freeform 63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Freeform 64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9626415" y="4906763"/>
                <a:ext cx="161904" cy="1965386"/>
                <a:chOff x="2071115" y="4906763"/>
                <a:chExt cx="161904" cy="1965386"/>
              </a:xfrm>
              <a:grpFill/>
            </p:grpSpPr>
            <p:grpSp>
              <p:nvGrpSpPr>
                <p:cNvPr id="58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60" name="Freeform 59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1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" name="Freeform 61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9" name="Freeform 58"/>
                <p:cNvSpPr>
                  <a:spLocks noChangeAspect="1"/>
                </p:cNvSpPr>
                <p:nvPr userDrawn="1"/>
              </p:nvSpPr>
              <p:spPr bwMode="gray">
                <a:xfrm>
                  <a:off x="2071115" y="4906763"/>
                  <a:ext cx="161904" cy="616094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3"/>
            <p:cNvGrpSpPr/>
            <p:nvPr/>
          </p:nvGrpSpPr>
          <p:grpSpPr>
            <a:xfrm>
              <a:off x="10142231" y="5067309"/>
              <a:ext cx="161904" cy="781940"/>
              <a:chOff x="513955" y="4561944"/>
              <a:chExt cx="121444" cy="586319"/>
            </a:xfrm>
            <a:grpFill/>
          </p:grpSpPr>
          <p:sp>
            <p:nvSpPr>
              <p:cNvPr id="54" name="Freeform 12"/>
              <p:cNvSpPr>
                <a:spLocks noChangeAspect="1"/>
              </p:cNvSpPr>
              <p:nvPr userDrawn="1"/>
            </p:nvSpPr>
            <p:spPr bwMode="gray">
              <a:xfrm>
                <a:off x="513955" y="4561944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54"/>
              <p:cNvSpPr>
                <a:spLocks noChangeAspect="1"/>
              </p:cNvSpPr>
              <p:nvPr userDrawn="1"/>
            </p:nvSpPr>
            <p:spPr bwMode="gray">
              <a:xfrm>
                <a:off x="513955" y="468630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1221889" y="2705510"/>
            <a:ext cx="161904" cy="2026689"/>
            <a:chOff x="10142231" y="4845460"/>
            <a:chExt cx="161904" cy="2026689"/>
          </a:xfrm>
          <a:solidFill>
            <a:srgbClr val="ED1A3B"/>
          </a:solidFill>
        </p:grpSpPr>
        <p:grpSp>
          <p:nvGrpSpPr>
            <p:cNvPr id="67" name="Group 66"/>
            <p:cNvGrpSpPr/>
            <p:nvPr/>
          </p:nvGrpSpPr>
          <p:grpSpPr>
            <a:xfrm>
              <a:off x="10142231" y="4845460"/>
              <a:ext cx="161904" cy="2026689"/>
              <a:chOff x="9626415" y="4845460"/>
              <a:chExt cx="161904" cy="2026689"/>
            </a:xfrm>
            <a:grpFill/>
          </p:grpSpPr>
          <p:grpSp>
            <p:nvGrpSpPr>
              <p:cNvPr id="71" name="Group 3"/>
              <p:cNvGrpSpPr/>
              <p:nvPr/>
            </p:nvGrpSpPr>
            <p:grpSpPr>
              <a:xfrm>
                <a:off x="9626415" y="4845460"/>
                <a:ext cx="161904" cy="1089986"/>
                <a:chOff x="513955" y="4330963"/>
                <a:chExt cx="121444" cy="817300"/>
              </a:xfrm>
              <a:grpFill/>
            </p:grpSpPr>
            <p:sp>
              <p:nvSpPr>
                <p:cNvPr id="78" name="Freeform 77"/>
                <p:cNvSpPr>
                  <a:spLocks noChangeAspect="1"/>
                </p:cNvSpPr>
                <p:nvPr/>
              </p:nvSpPr>
              <p:spPr bwMode="gray">
                <a:xfrm>
                  <a:off x="513955" y="4330963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78"/>
                <p:cNvSpPr>
                  <a:spLocks noChangeAspect="1"/>
                </p:cNvSpPr>
                <p:nvPr userDrawn="1"/>
              </p:nvSpPr>
              <p:spPr bwMode="gray">
                <a:xfrm>
                  <a:off x="513955" y="4561944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79"/>
                <p:cNvSpPr>
                  <a:spLocks noChangeAspect="1"/>
                </p:cNvSpPr>
                <p:nvPr userDrawn="1"/>
              </p:nvSpPr>
              <p:spPr bwMode="gray">
                <a:xfrm>
                  <a:off x="513955" y="4686300"/>
                  <a:ext cx="121444" cy="461963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9626415" y="4906763"/>
                <a:ext cx="161904" cy="1965386"/>
                <a:chOff x="2071115" y="4906763"/>
                <a:chExt cx="161904" cy="1965386"/>
              </a:xfrm>
              <a:grpFill/>
            </p:grpSpPr>
            <p:grpSp>
              <p:nvGrpSpPr>
                <p:cNvPr id="73" name="Group 3"/>
                <p:cNvGrpSpPr/>
                <p:nvPr/>
              </p:nvGrpSpPr>
              <p:grpSpPr>
                <a:xfrm>
                  <a:off x="2071115" y="5782163"/>
                  <a:ext cx="161904" cy="1089986"/>
                  <a:chOff x="513955" y="4330963"/>
                  <a:chExt cx="121444" cy="817300"/>
                </a:xfrm>
                <a:grpFill/>
              </p:grpSpPr>
              <p:sp>
                <p:nvSpPr>
                  <p:cNvPr id="75" name="Freeform 74"/>
                  <p:cNvSpPr>
                    <a:spLocks noChangeAspect="1"/>
                  </p:cNvSpPr>
                  <p:nvPr/>
                </p:nvSpPr>
                <p:spPr bwMode="gray">
                  <a:xfrm>
                    <a:off x="513955" y="4330963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6" name="Freeform 12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561944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7" name="Freeform 76"/>
                  <p:cNvSpPr>
                    <a:spLocks noChangeAspect="1"/>
                  </p:cNvSpPr>
                  <p:nvPr userDrawn="1"/>
                </p:nvSpPr>
                <p:spPr bwMode="gray">
                  <a:xfrm>
                    <a:off x="513955" y="4686300"/>
                    <a:ext cx="121444" cy="461963"/>
                  </a:xfrm>
                  <a:custGeom>
                    <a:avLst/>
                    <a:gdLst/>
                    <a:ahLst/>
                    <a:cxnLst>
                      <a:cxn ang="0">
                        <a:pos x="0" y="85"/>
                      </a:cxn>
                      <a:cxn ang="0">
                        <a:pos x="0" y="456"/>
                      </a:cxn>
                      <a:cxn ang="0">
                        <a:pos x="120" y="456"/>
                      </a:cxn>
                      <a:cxn ang="0">
                        <a:pos x="120" y="0"/>
                      </a:cxn>
                      <a:cxn ang="0">
                        <a:pos x="0" y="85"/>
                      </a:cxn>
                    </a:cxnLst>
                    <a:rect l="0" t="0" r="r" b="b"/>
                    <a:pathLst>
                      <a:path w="120" h="456">
                        <a:moveTo>
                          <a:pt x="0" y="85"/>
                        </a:moveTo>
                        <a:lnTo>
                          <a:pt x="0" y="456"/>
                        </a:lnTo>
                        <a:lnTo>
                          <a:pt x="120" y="456"/>
                        </a:lnTo>
                        <a:lnTo>
                          <a:pt x="120" y="0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1427" tIns="45714" rIns="91427" bIns="45714"/>
                  <a:lstStyle/>
                  <a:p>
                    <a:pPr algn="ctr">
                      <a:defRPr/>
                    </a:pPr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74" name="Freeform 73"/>
                <p:cNvSpPr>
                  <a:spLocks noChangeAspect="1"/>
                </p:cNvSpPr>
                <p:nvPr userDrawn="1"/>
              </p:nvSpPr>
              <p:spPr bwMode="gray">
                <a:xfrm>
                  <a:off x="2071115" y="4906763"/>
                  <a:ext cx="161904" cy="616094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0" y="456"/>
                    </a:cxn>
                    <a:cxn ang="0">
                      <a:pos x="120" y="456"/>
                    </a:cxn>
                    <a:cxn ang="0">
                      <a:pos x="120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120" h="456">
                      <a:moveTo>
                        <a:pt x="0" y="85"/>
                      </a:moveTo>
                      <a:lnTo>
                        <a:pt x="0" y="456"/>
                      </a:lnTo>
                      <a:lnTo>
                        <a:pt x="120" y="456"/>
                      </a:lnTo>
                      <a:lnTo>
                        <a:pt x="12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lIns="91427" tIns="45714" rIns="91427" bIns="45714"/>
                <a:lstStyle/>
                <a:p>
                  <a:pPr algn="ctr">
                    <a:defRPr/>
                  </a:pPr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8" name="Group 3"/>
            <p:cNvGrpSpPr/>
            <p:nvPr/>
          </p:nvGrpSpPr>
          <p:grpSpPr>
            <a:xfrm>
              <a:off x="10142231" y="5067309"/>
              <a:ext cx="161904" cy="781940"/>
              <a:chOff x="513955" y="4561944"/>
              <a:chExt cx="121444" cy="586319"/>
            </a:xfrm>
            <a:grpFill/>
          </p:grpSpPr>
          <p:sp>
            <p:nvSpPr>
              <p:cNvPr id="69" name="Freeform 12"/>
              <p:cNvSpPr>
                <a:spLocks noChangeAspect="1"/>
              </p:cNvSpPr>
              <p:nvPr userDrawn="1"/>
            </p:nvSpPr>
            <p:spPr bwMode="gray">
              <a:xfrm>
                <a:off x="513955" y="4561944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69"/>
              <p:cNvSpPr>
                <a:spLocks noChangeAspect="1"/>
              </p:cNvSpPr>
              <p:nvPr userDrawn="1"/>
            </p:nvSpPr>
            <p:spPr bwMode="gray">
              <a:xfrm>
                <a:off x="513955" y="4686300"/>
                <a:ext cx="121444" cy="4619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0" y="456"/>
                  </a:cxn>
                  <a:cxn ang="0">
                    <a:pos x="120" y="456"/>
                  </a:cxn>
                  <a:cxn ang="0">
                    <a:pos x="120" y="0"/>
                  </a:cxn>
                  <a:cxn ang="0">
                    <a:pos x="0" y="85"/>
                  </a:cxn>
                </a:cxnLst>
                <a:rect l="0" t="0" r="r" b="b"/>
                <a:pathLst>
                  <a:path w="120" h="456">
                    <a:moveTo>
                      <a:pt x="0" y="85"/>
                    </a:moveTo>
                    <a:lnTo>
                      <a:pt x="0" y="456"/>
                    </a:lnTo>
                    <a:lnTo>
                      <a:pt x="120" y="456"/>
                    </a:lnTo>
                    <a:lnTo>
                      <a:pt x="120" y="0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lIns="91427" tIns="45714" rIns="91427" bIns="45714"/>
              <a:lstStyle/>
              <a:p>
                <a:pPr algn="ctr">
                  <a:defRPr/>
                </a:pPr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864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E46609E-BA09-41FE-B9B7-9E041975F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79" y="1421025"/>
            <a:ext cx="6815975" cy="403790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DF7D429-337C-4FFF-A083-CA490F675D13}"/>
              </a:ext>
            </a:extLst>
          </p:cNvPr>
          <p:cNvSpPr txBox="1"/>
          <p:nvPr/>
        </p:nvSpPr>
        <p:spPr>
          <a:xfrm>
            <a:off x="-731766" y="5458925"/>
            <a:ext cx="640346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מתחם מרכז לוגיסטי ריבוע כחול </a:t>
            </a:r>
            <a:r>
              <a:rPr lang="he-IL" sz="1400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- </a:t>
            </a:r>
            <a:r>
              <a:rPr lang="he-IL" sz="14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קיבוץ איל 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9689BBC7-C7D9-4770-AF6E-FD8F59FCBD83}"/>
              </a:ext>
            </a:extLst>
          </p:cNvPr>
          <p:cNvSpPr txBox="1">
            <a:spLocks/>
          </p:cNvSpPr>
          <p:nvPr/>
        </p:nvSpPr>
        <p:spPr>
          <a:xfrm>
            <a:off x="8024191" y="2266812"/>
            <a:ext cx="362872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אזורי תעסוקה תואמי תרבות צריכה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0434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758B106-5C9F-4036-96F3-027F9AD3E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1" b="-1"/>
          <a:stretch/>
        </p:blipFill>
        <p:spPr>
          <a:xfrm>
            <a:off x="1808391" y="491020"/>
            <a:ext cx="4967719" cy="5693413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9689BBC7-C7D9-4770-AF6E-FD8F59FCB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3" y="2114412"/>
            <a:ext cx="4629260" cy="1325563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המוקדים החמים של שוק הלוגיסטיקה בישראל 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115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40" y="424759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he-IL" sz="4000" b="1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החיסרון </a:t>
            </a:r>
            <a:r>
              <a:rPr lang="he-IL" sz="4000" b="1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הוא היתרון .....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AC6EB97-32B4-4D17-B25E-5F483B9D2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225" y="2975939"/>
            <a:ext cx="6016487" cy="62663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e-IL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2 עד 2.5 </a:t>
            </a:r>
            <a:r>
              <a:rPr lang="he-IL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מיליון </a:t>
            </a:r>
            <a:r>
              <a:rPr lang="he-IL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מ"ר שטחי </a:t>
            </a:r>
            <a:r>
              <a:rPr lang="he-IL" dirty="0" err="1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מרלו"ג</a:t>
            </a:r>
            <a:r>
              <a:rPr lang="he-IL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 </a:t>
            </a: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היו </a:t>
            </a:r>
            <a:r>
              <a:rPr lang="he-IL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חסרים ב-10 </a:t>
            </a:r>
            <a:r>
              <a:rPr lang="he-IL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עד 15 </a:t>
            </a: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שנים </a:t>
            </a:r>
            <a:r>
              <a:rPr lang="he-IL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הקרובות</a:t>
            </a:r>
            <a:endParaRPr lang="he-IL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  <a:p>
            <a:pPr marL="0" indent="0">
              <a:lnSpc>
                <a:spcPct val="100000"/>
              </a:lnSpc>
              <a:buNone/>
            </a:pPr>
            <a:endParaRPr lang="he-IL" sz="44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4" name="Rectangle 3"/>
          <p:cNvSpPr/>
          <p:nvPr/>
        </p:nvSpPr>
        <p:spPr>
          <a:xfrm rot="816536">
            <a:off x="3285445" y="1191429"/>
            <a:ext cx="2849460" cy="1596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Up Arrow 4"/>
          <p:cNvSpPr/>
          <p:nvPr/>
        </p:nvSpPr>
        <p:spPr>
          <a:xfrm>
            <a:off x="5599743" y="703400"/>
            <a:ext cx="616226" cy="602974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Up Arrow 5"/>
          <p:cNvSpPr/>
          <p:nvPr/>
        </p:nvSpPr>
        <p:spPr>
          <a:xfrm rot="10800000">
            <a:off x="3273987" y="1306374"/>
            <a:ext cx="616226" cy="602974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2481136" y="1137408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7200">
                <a:latin typeface="Segoe UI Symbol" panose="020B0502040204020203" pitchFamily="34" charset="0"/>
                <a:ea typeface="Segoe UI Symbol" panose="020B0502040204020203" pitchFamily="34" charset="0"/>
                <a:cs typeface="Almoni Neue DL 4.0 AAA" panose="00000500000000000000" pitchFamily="50" charset="-79"/>
              </a:rPr>
              <a:t>✔</a:t>
            </a:r>
            <a:endParaRPr lang="he-IL" sz="7200"/>
          </a:p>
        </p:txBody>
      </p:sp>
    </p:spTree>
    <p:extLst>
      <p:ext uri="{BB962C8B-B14F-4D97-AF65-F5344CB8AC3E}">
        <p14:creationId xmlns:p14="http://schemas.microsoft.com/office/powerpoint/2010/main" val="243237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2EB3A8B-0B9E-4C02-A351-81465B160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2" y="2209938"/>
            <a:ext cx="7997687" cy="1977749"/>
          </a:xfrm>
        </p:spPr>
        <p:txBody>
          <a:bodyPr>
            <a:noAutofit/>
          </a:bodyPr>
          <a:lstStyle/>
          <a:p>
            <a:pPr marL="0"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בקרבת הים</a:t>
            </a:r>
          </a:p>
          <a:p>
            <a:pPr marL="0"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בקרבת כביש 6</a:t>
            </a:r>
          </a:p>
          <a:p>
            <a:pPr marL="0"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כבישי רוחב מרכזיים</a:t>
            </a:r>
          </a:p>
          <a:p>
            <a:pPr marL="0" marR="238125">
              <a:lnSpc>
                <a:spcPts val="2700"/>
              </a:lnSpc>
              <a:spcBef>
                <a:spcPts val="2000"/>
              </a:spcBef>
              <a:buClr>
                <a:srgbClr val="000000"/>
              </a:buClr>
            </a:pPr>
            <a:r>
              <a:rPr lang="he-IL" sz="2200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חטיבות קרקע גדולות וזמינות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מרכזים לגוסטיים - מאפייני מאקו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817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מחירים ותשואות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E55EAE9-DE1A-4075-AE9B-A0955DA91543}"/>
              </a:ext>
            </a:extLst>
          </p:cNvPr>
          <p:cNvSpPr txBox="1">
            <a:spLocks/>
          </p:cNvSpPr>
          <p:nvPr/>
        </p:nvSpPr>
        <p:spPr>
          <a:xfrm>
            <a:off x="6728460" y="2806180"/>
            <a:ext cx="2918460" cy="48025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 algn="ctr">
              <a:lnSpc>
                <a:spcPts val="3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he-IL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30 עד 50 ₪ למ"ר</a:t>
            </a:r>
            <a:endParaRPr lang="he-IL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EE55EAE9-DE1A-4075-AE9B-A0955DA91543}"/>
              </a:ext>
            </a:extLst>
          </p:cNvPr>
          <p:cNvSpPr txBox="1">
            <a:spLocks/>
          </p:cNvSpPr>
          <p:nvPr/>
        </p:nvSpPr>
        <p:spPr>
          <a:xfrm>
            <a:off x="2261365" y="2830168"/>
            <a:ext cx="3665124" cy="48025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 algn="ctr">
              <a:lnSpc>
                <a:spcPts val="3000"/>
              </a:lnSpc>
              <a:buClr>
                <a:srgbClr val="000000"/>
              </a:buClr>
              <a:buNone/>
            </a:pPr>
            <a:r>
              <a:rPr lang="he-IL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תשואות 7% עד 10%</a:t>
            </a:r>
            <a:endParaRPr lang="he-IL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728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29292" y="2626141"/>
            <a:ext cx="3850088" cy="2069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/>
          <p:cNvSpPr/>
          <p:nvPr/>
        </p:nvSpPr>
        <p:spPr>
          <a:xfrm>
            <a:off x="2318136" y="2626141"/>
            <a:ext cx="3850088" cy="20699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7761136" y="3727485"/>
            <a:ext cx="268787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he-IL" sz="4000" b="1" smtClean="0">
                <a:solidFill>
                  <a:schemeClr val="bg1">
                    <a:lumMod val="75000"/>
                  </a:schemeClr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אבא עשיר</a:t>
            </a:r>
            <a:endParaRPr lang="he-IL" sz="4000" b="1" dirty="0">
              <a:solidFill>
                <a:schemeClr val="bg1">
                  <a:lumMod val="75000"/>
                </a:schemeClr>
              </a:solidFill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3895808" y="3727485"/>
            <a:ext cx="268787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he-IL" sz="4000" b="1" smtClean="0">
                <a:solidFill>
                  <a:schemeClr val="bg1">
                    <a:lumMod val="75000"/>
                  </a:schemeClr>
                </a:solidFill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אבא עני</a:t>
            </a:r>
            <a:endParaRPr lang="he-IL" sz="4000" b="1" dirty="0">
              <a:solidFill>
                <a:schemeClr val="bg1">
                  <a:lumMod val="75000"/>
                </a:schemeClr>
              </a:solidFill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E55EAE9-DE1A-4075-AE9B-A0955DA91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166" y="2806180"/>
            <a:ext cx="2706754" cy="480253"/>
          </a:xfrm>
        </p:spPr>
        <p:txBody>
          <a:bodyPr>
            <a:noAutofit/>
          </a:bodyPr>
          <a:lstStyle/>
          <a:p>
            <a:pPr marL="0" marR="238125" indent="0" algn="ctr">
              <a:lnSpc>
                <a:spcPts val="3000"/>
              </a:lnSpc>
              <a:buClr>
                <a:srgbClr val="000000"/>
              </a:buClr>
              <a:buNone/>
            </a:pPr>
            <a:r>
              <a:rPr lang="he-IL" dirty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כסף </a:t>
            </a: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קונה </a:t>
            </a:r>
            <a:r>
              <a:rPr lang="en-US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/>
            </a:r>
            <a:br>
              <a:rPr lang="en-US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</a:br>
            <a:r>
              <a:rPr lang="he-IL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תשואה </a:t>
            </a: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וסיכון</a:t>
            </a:r>
            <a:endParaRPr lang="he-IL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CFEE817-3CB3-40CA-B414-684E5BCDAC7F}"/>
              </a:ext>
            </a:extLst>
          </p:cNvPr>
          <p:cNvSpPr txBox="1">
            <a:spLocks/>
          </p:cNvSpPr>
          <p:nvPr/>
        </p:nvSpPr>
        <p:spPr>
          <a:xfrm>
            <a:off x="1076740" y="424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אבא עני אבא עשיר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EE55EAE9-DE1A-4075-AE9B-A0955DA91543}"/>
              </a:ext>
            </a:extLst>
          </p:cNvPr>
          <p:cNvSpPr txBox="1">
            <a:spLocks/>
          </p:cNvSpPr>
          <p:nvPr/>
        </p:nvSpPr>
        <p:spPr>
          <a:xfrm>
            <a:off x="2261365" y="2830168"/>
            <a:ext cx="3665124" cy="48025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8125" indent="0" algn="ctr">
              <a:lnSpc>
                <a:spcPts val="3000"/>
              </a:lnSpc>
              <a:buClr>
                <a:srgbClr val="000000"/>
              </a:buClr>
              <a:buNone/>
            </a:pPr>
            <a:r>
              <a:rPr lang="he-IL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שותפות מפחיתה סיכון מקטינה תשואה</a:t>
            </a:r>
            <a:endParaRPr lang="he-IL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0492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690B7245-2DB0-4F00-91AA-494C5026B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2522" y="1096776"/>
            <a:ext cx="3909113" cy="219633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04D9FBE-A76D-4FA3-89B2-B5C29D536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79"/>
          <a:stretch/>
        </p:blipFill>
        <p:spPr>
          <a:xfrm>
            <a:off x="1593289" y="3446600"/>
            <a:ext cx="3786938" cy="2364477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9689BBC7-C7D9-4770-AF6E-FD8F59FCBD83}"/>
              </a:ext>
            </a:extLst>
          </p:cNvPr>
          <p:cNvSpPr txBox="1">
            <a:spLocks/>
          </p:cNvSpPr>
          <p:nvPr/>
        </p:nvSpPr>
        <p:spPr>
          <a:xfrm>
            <a:off x="8024191" y="2266812"/>
            <a:ext cx="362872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e-IL" sz="4000" b="1" dirty="0" smtClean="0">
                <a:latin typeface="Almoni Neue DL 4.0 AAA" panose="00000500000000000000" pitchFamily="50" charset="-79"/>
                <a:ea typeface="Calibri" panose="020F0502020204030204" pitchFamily="34" charset="0"/>
                <a:cs typeface="Almoni Neue DL 4.0 AAA" panose="00000500000000000000" pitchFamily="50" charset="-79"/>
              </a:rPr>
              <a:t>סולארי דואלי</a:t>
            </a:r>
            <a:endParaRPr lang="he-IL" sz="4000" b="1" dirty="0">
              <a:latin typeface="Almoni Neue DL 4.0 AAA" panose="00000500000000000000" pitchFamily="50" charset="-79"/>
              <a:ea typeface="Calibri" panose="020F0502020204030204" pitchFamily="34" charset="0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497446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327</Words>
  <Application>Microsoft Office PowerPoint</Application>
  <PresentationFormat>Widescreen</PresentationFormat>
  <Paragraphs>68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Almoni Neue DL 4.0 AAA Black</vt:lpstr>
      <vt:lpstr>Calibri Light</vt:lpstr>
      <vt:lpstr>Arial</vt:lpstr>
      <vt:lpstr>Calibri</vt:lpstr>
      <vt:lpstr>Almoni Neue DL 4.0 AAA</vt:lpstr>
      <vt:lpstr>Tahoma</vt:lpstr>
      <vt:lpstr>Times New Roman</vt:lpstr>
      <vt:lpstr>Segoe UI Symbol</vt:lpstr>
      <vt:lpstr>ערכת נושא Office</vt:lpstr>
      <vt:lpstr>PowerPoint Presentation</vt:lpstr>
      <vt:lpstr>נושאים:</vt:lpstr>
      <vt:lpstr>PowerPoint Presentation</vt:lpstr>
      <vt:lpstr>המוקדים החמים של שוק הלוגיסטיקה בישראל </vt:lpstr>
      <vt:lpstr>החיסרון הוא היתרון .....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נדל"ן עסקי במבט ל-2050</dc:title>
  <dc:creator>YOSSI ISRAEL</dc:creator>
  <cp:lastModifiedBy>Yosi Israel</cp:lastModifiedBy>
  <cp:revision>49</cp:revision>
  <dcterms:created xsi:type="dcterms:W3CDTF">2021-01-23T07:44:51Z</dcterms:created>
  <dcterms:modified xsi:type="dcterms:W3CDTF">2021-01-24T06:43:08Z</dcterms:modified>
</cp:coreProperties>
</file>